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368" r:id="rId2"/>
    <p:sldId id="370" r:id="rId3"/>
    <p:sldId id="517" r:id="rId4"/>
    <p:sldId id="518" r:id="rId5"/>
    <p:sldId id="433" r:id="rId6"/>
    <p:sldId id="520" r:id="rId7"/>
    <p:sldId id="52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1B4F"/>
    <a:srgbClr val="01114F"/>
    <a:srgbClr val="102B4F"/>
    <a:srgbClr val="274973"/>
    <a:srgbClr val="001164"/>
    <a:srgbClr val="000E7B"/>
    <a:srgbClr val="0015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1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C05B9-1E50-AD4C-A944-C1C0C1EA0F46}" type="datetimeFigureOut">
              <a:rPr lang="en-US" smtClean="0"/>
              <a:t>5/31/16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D1D1B-AEE4-BE46-BA93-786E2E20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20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8C49-554E-A94A-9A90-F6040ABC6D1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291F-31F4-9145-B595-5D1F3B773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16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8C49-554E-A94A-9A90-F6040ABC6D1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291F-31F4-9145-B595-5D1F3B773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18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8C49-554E-A94A-9A90-F6040ABC6D1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291F-31F4-9145-B595-5D1F3B773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13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8C49-554E-A94A-9A90-F6040ABC6D1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291F-31F4-9145-B595-5D1F3B773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9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8C49-554E-A94A-9A90-F6040ABC6D1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291F-31F4-9145-B595-5D1F3B773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12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8C49-554E-A94A-9A90-F6040ABC6D1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291F-31F4-9145-B595-5D1F3B773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8C49-554E-A94A-9A90-F6040ABC6D1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291F-31F4-9145-B595-5D1F3B773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1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8C49-554E-A94A-9A90-F6040ABC6D1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291F-31F4-9145-B595-5D1F3B773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1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8C49-554E-A94A-9A90-F6040ABC6D1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291F-31F4-9145-B595-5D1F3B773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11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8C49-554E-A94A-9A90-F6040ABC6D1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291F-31F4-9145-B595-5D1F3B773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0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8C49-554E-A94A-9A90-F6040ABC6D1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291F-31F4-9145-B595-5D1F3B773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2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08C49-554E-A94A-9A90-F6040ABC6D1A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6291F-31F4-9145-B595-5D1F3B773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2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24513" y="1656438"/>
            <a:ext cx="8927657" cy="268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3600" u="sng" dirty="0" smtClean="0">
                <a:solidFill>
                  <a:srgbClr val="E3BF41"/>
                </a:solidFill>
                <a:latin typeface="Arial"/>
                <a:cs typeface="Arial"/>
              </a:rPr>
              <a:t>Video Data Acquisition, Logging, Archiving</a:t>
            </a:r>
            <a:endParaRPr lang="en-US" sz="28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sz="3600" dirty="0" smtClean="0">
                <a:solidFill>
                  <a:schemeClr val="bg1"/>
                </a:solidFill>
                <a:latin typeface="Arial"/>
                <a:cs typeface="Arial"/>
              </a:rPr>
              <a:t>Dwight </a:t>
            </a:r>
            <a:r>
              <a:rPr lang="en-US" sz="3600" dirty="0" smtClean="0">
                <a:solidFill>
                  <a:schemeClr val="bg1"/>
                </a:solidFill>
                <a:latin typeface="Arial"/>
                <a:cs typeface="Arial"/>
              </a:rPr>
              <a:t>Coleman</a:t>
            </a:r>
            <a:endParaRPr lang="en-US" sz="8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sz="2800" i="1" dirty="0" smtClean="0">
                <a:solidFill>
                  <a:schemeClr val="bg1"/>
                </a:solidFill>
                <a:latin typeface="Arial"/>
                <a:cs typeface="Arial"/>
              </a:rPr>
              <a:t>Director, Inner </a:t>
            </a:r>
            <a:r>
              <a:rPr lang="en-US" sz="2800" i="1" dirty="0">
                <a:solidFill>
                  <a:schemeClr val="bg1"/>
                </a:solidFill>
                <a:latin typeface="Arial"/>
                <a:cs typeface="Arial"/>
              </a:rPr>
              <a:t>Space </a:t>
            </a:r>
            <a:r>
              <a:rPr lang="en-US" sz="2800" i="1" dirty="0" smtClean="0">
                <a:solidFill>
                  <a:schemeClr val="bg1"/>
                </a:solidFill>
                <a:latin typeface="Arial"/>
                <a:cs typeface="Arial"/>
              </a:rPr>
              <a:t>Center, URI</a:t>
            </a:r>
            <a:r>
              <a:rPr lang="en-US" sz="2800" i="1" dirty="0" smtClean="0">
                <a:solidFill>
                  <a:schemeClr val="bg1"/>
                </a:solidFill>
                <a:latin typeface="Arial"/>
                <a:cs typeface="Arial"/>
              </a:rPr>
              <a:t>-GSO</a:t>
            </a:r>
            <a:endParaRPr lang="en-US" sz="2800" i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 eaLnBrk="1" hangingPunct="1">
              <a:spcBef>
                <a:spcPct val="50000"/>
              </a:spcBef>
            </a:pPr>
            <a:endParaRPr lang="en-US" sz="28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Picture 5" descr="ISC_fullcolorwithgradient_on_white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2154" y="5692488"/>
            <a:ext cx="1850546" cy="937321"/>
          </a:xfrm>
          <a:prstGeom prst="rect">
            <a:avLst/>
          </a:prstGeom>
        </p:spPr>
      </p:pic>
      <p:pic>
        <p:nvPicPr>
          <p:cNvPr id="8" name="Picture 6" descr="URIGSOlog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6103" y="4918282"/>
            <a:ext cx="2305806" cy="1711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56" y="5881146"/>
            <a:ext cx="1740476" cy="726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08" y="103064"/>
            <a:ext cx="7991263" cy="73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5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_Grab_Solo_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r="12645"/>
          <a:stretch/>
        </p:blipFill>
        <p:spPr>
          <a:xfrm>
            <a:off x="0" y="-65453"/>
            <a:ext cx="9144000" cy="69234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9" y="115517"/>
            <a:ext cx="4769314" cy="4364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09228" y="5915320"/>
            <a:ext cx="32822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"/>
                <a:cs typeface="Arial"/>
              </a:rPr>
              <a:t>E/V </a:t>
            </a:r>
            <a:r>
              <a:rPr lang="en-US" sz="3200" i="1" dirty="0" smtClean="0">
                <a:solidFill>
                  <a:schemeClr val="bg1"/>
                </a:solidFill>
                <a:latin typeface="Arial"/>
                <a:cs typeface="Arial"/>
              </a:rPr>
              <a:t>Nautilus</a:t>
            </a:r>
            <a:endParaRPr lang="en-US" sz="3200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325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ft Deck with all Vehic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832"/>
            <a:ext cx="9363134" cy="71102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18777" y="87165"/>
            <a:ext cx="6281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/>
                <a:cs typeface="Arial"/>
              </a:rPr>
              <a:t>ROV </a:t>
            </a:r>
            <a:r>
              <a:rPr lang="en-US" sz="2400" i="1" dirty="0" smtClean="0">
                <a:solidFill>
                  <a:schemeClr val="bg1"/>
                </a:solidFill>
                <a:latin typeface="Arial"/>
                <a:cs typeface="Arial"/>
              </a:rPr>
              <a:t>Hercules </a:t>
            </a:r>
            <a:r>
              <a:rPr lang="en-US" sz="2400" dirty="0" smtClean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lang="en-US" sz="2400" dirty="0" err="1" smtClean="0">
                <a:solidFill>
                  <a:schemeClr val="bg1"/>
                </a:solidFill>
                <a:latin typeface="Arial"/>
                <a:cs typeface="Arial"/>
              </a:rPr>
              <a:t>Towsled</a:t>
            </a:r>
            <a:r>
              <a:rPr lang="en-US" sz="2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400" i="1" dirty="0" smtClean="0">
                <a:solidFill>
                  <a:schemeClr val="bg1"/>
                </a:solidFill>
                <a:latin typeface="Arial"/>
                <a:cs typeface="Arial"/>
              </a:rPr>
              <a:t>Argus</a:t>
            </a:r>
            <a:endParaRPr lang="en-US" sz="2400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31" y="6421592"/>
            <a:ext cx="4769314" cy="43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1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613 - Version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844" y="144254"/>
            <a:ext cx="4512078" cy="3009521"/>
          </a:xfrm>
          <a:prstGeom prst="rect">
            <a:avLst/>
          </a:prstGeom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19845" y="3549157"/>
            <a:ext cx="4512078" cy="299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u="sng" dirty="0" smtClean="0">
                <a:solidFill>
                  <a:srgbClr val="E3BF41"/>
                </a:solidFill>
                <a:latin typeface="Arial"/>
                <a:cs typeface="Arial"/>
              </a:rPr>
              <a:t>Telepresence and Outreach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Topside video data collection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Live streaming ship-to-shore interactions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err="1" smtClean="0">
                <a:solidFill>
                  <a:schemeClr val="bg1"/>
                </a:solidFill>
                <a:latin typeface="Arial"/>
                <a:cs typeface="Arial"/>
              </a:rPr>
              <a:t>Omneon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Arial"/>
                <a:cs typeface="Arial"/>
              </a:rPr>
              <a:t>Mediadeck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 recordings on shore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	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of vehicle dives, Hercules only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Dive h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ighlights video production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Onshore - Resource Space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	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for video highlights, samples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4681729" y="114179"/>
            <a:ext cx="4944895" cy="299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u="sng" dirty="0" smtClean="0">
                <a:solidFill>
                  <a:srgbClr val="E3BF41"/>
                </a:solidFill>
                <a:latin typeface="Arial"/>
                <a:cs typeface="Arial"/>
              </a:rPr>
              <a:t>Underwater Video Systems</a:t>
            </a:r>
            <a:endParaRPr lang="en-US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E/V Nautilus – Hercules and Argus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err="1" smtClean="0">
                <a:solidFill>
                  <a:schemeClr val="bg1"/>
                </a:solidFill>
                <a:latin typeface="Arial"/>
                <a:cs typeface="Arial"/>
              </a:rPr>
              <a:t>Insite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 Pacific Zeus Plus HDTV Cameras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	1080i raw HD digital video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err="1" smtClean="0">
                <a:solidFill>
                  <a:schemeClr val="bg1"/>
                </a:solidFill>
                <a:latin typeface="Arial"/>
                <a:cs typeface="Arial"/>
              </a:rPr>
              <a:t>Omneon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Arial"/>
                <a:cs typeface="Arial"/>
              </a:rPr>
              <a:t>Mediadecks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 – 4 channels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	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Sony </a:t>
            </a:r>
            <a:r>
              <a:rPr lang="en-US" sz="1800" dirty="0" err="1" smtClean="0">
                <a:solidFill>
                  <a:schemeClr val="bg1"/>
                </a:solidFill>
                <a:latin typeface="Arial"/>
                <a:cs typeface="Arial"/>
              </a:rPr>
              <a:t>XDCam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 NLE 50 Mbps essence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	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MOV wrapper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	Time code and 2 channels audio L/R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Picture 5" descr="DeckInteractionNautilu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39" b="20567"/>
          <a:stretch/>
        </p:blipFill>
        <p:spPr>
          <a:xfrm>
            <a:off x="4631922" y="3486899"/>
            <a:ext cx="4266499" cy="318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11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19844" y="211993"/>
            <a:ext cx="8927657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u="sng" dirty="0" smtClean="0">
                <a:solidFill>
                  <a:srgbClr val="E3BF41"/>
                </a:solidFill>
                <a:latin typeface="Arial"/>
                <a:cs typeface="Arial"/>
              </a:rPr>
              <a:t>Shipboard Video Data Acquisition</a:t>
            </a:r>
            <a:endParaRPr lang="en-US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err="1" smtClean="0">
                <a:solidFill>
                  <a:schemeClr val="bg1"/>
                </a:solidFill>
                <a:latin typeface="Arial"/>
                <a:cs typeface="Arial"/>
              </a:rPr>
              <a:t>Omneon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Arial"/>
                <a:cs typeface="Arial"/>
              </a:rPr>
              <a:t>Mediadeck</a:t>
            </a:r>
            <a:r>
              <a:rPr lang="en-US" sz="1800" dirty="0" err="1" smtClean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 – 6 Tb storage per system, 12 Tb total – about 250 hours of HD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Log 5 minute long files (primarily due to 4 Gb FAT32 file size limitation)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File naming convention contains metadata: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	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	NA069_H01_150913_23095022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mov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	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	</a:t>
            </a:r>
            <a:r>
              <a:rPr lang="en-US" sz="1800" dirty="0" err="1" smtClean="0">
                <a:solidFill>
                  <a:schemeClr val="bg1"/>
                </a:solidFill>
                <a:latin typeface="Arial"/>
                <a:cs typeface="Arial"/>
              </a:rPr>
              <a:t>CruiseID_CameraID_Date_Time_Frame</a:t>
            </a:r>
            <a:endParaRPr lang="en-US" sz="18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916" t="17518" r="11027" b="29288"/>
          <a:stretch/>
        </p:blipFill>
        <p:spPr>
          <a:xfrm>
            <a:off x="5877063" y="1571348"/>
            <a:ext cx="2950983" cy="1547907"/>
          </a:xfrm>
          <a:prstGeom prst="rect">
            <a:avLst/>
          </a:prstGeom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19844" y="4264845"/>
            <a:ext cx="8927657" cy="2271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u="sng" dirty="0" smtClean="0">
                <a:solidFill>
                  <a:srgbClr val="E3BF41"/>
                </a:solidFill>
                <a:latin typeface="Arial"/>
                <a:cs typeface="Arial"/>
              </a:rPr>
              <a:t>Shipboard Video Data Archive</a:t>
            </a:r>
            <a:endParaRPr lang="en-US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err="1" smtClean="0">
                <a:solidFill>
                  <a:schemeClr val="bg1"/>
                </a:solidFill>
                <a:latin typeface="Arial"/>
                <a:cs typeface="Arial"/>
              </a:rPr>
              <a:t>Tolis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 Group – BRU System</a:t>
            </a:r>
            <a:endParaRPr lang="en-US" sz="18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LTO6 tapes - 2.5 Tb of uncompressed 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video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- ~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70 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hours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2 simultaneous copies burned – 1 onboard, 1 to ISC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5-10 tapes per cruise leg carried to ISC, nothing deleted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err="1" smtClean="0">
                <a:solidFill>
                  <a:schemeClr val="bg1"/>
                </a:solidFill>
                <a:latin typeface="Arial"/>
                <a:cs typeface="Arial"/>
              </a:rPr>
              <a:t>Omneons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 scrubbed after ISC data QC verification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8" name="Picture 7" descr="BR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639" y="4858582"/>
            <a:ext cx="2714407" cy="1677654"/>
          </a:xfrm>
          <a:prstGeom prst="rect">
            <a:avLst/>
          </a:prstGeom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19844" y="2768771"/>
            <a:ext cx="8927657" cy="119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u="sng" dirty="0" smtClean="0">
                <a:solidFill>
                  <a:srgbClr val="E3BF41"/>
                </a:solidFill>
                <a:latin typeface="Arial"/>
                <a:cs typeface="Arial"/>
              </a:rPr>
              <a:t>Shipboard Logging</a:t>
            </a:r>
            <a:endParaRPr lang="en-US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Text based – event logs, IM/chat logs, navigation files, vehicle sensor data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Video still captures (fram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e grabs)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4970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19844" y="99925"/>
            <a:ext cx="8927657" cy="3711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u="sng" dirty="0" smtClean="0">
                <a:solidFill>
                  <a:srgbClr val="E3BF41"/>
                </a:solidFill>
                <a:latin typeface="Arial"/>
                <a:cs typeface="Arial"/>
              </a:rPr>
              <a:t>Inner Space Center - Video Data Management Workflow</a:t>
            </a:r>
            <a:endParaRPr lang="en-US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Shore-based BRU LTO archive system – tapes loaded and verified, data QC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Every tape verified, ingested into archive BRU database, logged, confirm w/ ship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	If data is missing or corrupted, contact ship for originals and/or check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	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elepresence recordings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OET has a video data request form for additional copies, handled case-by-case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Request comes in for data copies, figure out time and effort, check on funding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Tape gets loaded, data gets written to RAID staging drives or directly to media for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	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delivery, depending on numbe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r of required copies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Process takes about 2 weeks per cruise tape set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44746" y="4078065"/>
            <a:ext cx="4312857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u="sng" dirty="0" smtClean="0">
                <a:solidFill>
                  <a:srgbClr val="E3BF41"/>
                </a:solidFill>
                <a:latin typeface="Arial"/>
                <a:cs typeface="Arial"/>
              </a:rPr>
              <a:t>Video Requests</a:t>
            </a:r>
            <a:endParaRPr lang="en-US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pproval case by case, production use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If we’re lucky, request contains </a:t>
            </a:r>
            <a:r>
              <a:rPr lang="en-US" sz="1800" dirty="0" err="1" smtClean="0">
                <a:solidFill>
                  <a:schemeClr val="bg1"/>
                </a:solidFill>
                <a:latin typeface="Arial"/>
                <a:cs typeface="Arial"/>
              </a:rPr>
              <a:t>CruiseID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,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	Date/Time, and/or geographic info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Scan through event logs and/or captures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Pull video 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– stage – post or send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Copyright / terms of use / fee structure</a:t>
            </a:r>
          </a:p>
        </p:txBody>
      </p:sp>
      <p:pic>
        <p:nvPicPr>
          <p:cNvPr id="10" name="Shape 23"/>
          <p:cNvPicPr preferRelativeResize="0"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7603" y="4078065"/>
            <a:ext cx="4589898" cy="2659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930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07393" y="586433"/>
            <a:ext cx="5707413" cy="551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u="sng" dirty="0" smtClean="0">
                <a:solidFill>
                  <a:srgbClr val="E3BF41"/>
                </a:solidFill>
                <a:latin typeface="Arial"/>
                <a:cs typeface="Arial"/>
              </a:rPr>
              <a:t>Biggest Challenges</a:t>
            </a:r>
            <a:endParaRPr lang="en-US" sz="18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Failing equipment onboard ship and at ISC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	</a:t>
            </a:r>
            <a:r>
              <a:rPr lang="en-US" sz="1800" dirty="0" err="1" smtClean="0">
                <a:solidFill>
                  <a:schemeClr val="bg1"/>
                </a:solidFill>
                <a:latin typeface="Arial"/>
                <a:cs typeface="Arial"/>
              </a:rPr>
              <a:t>Omneon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Arial"/>
                <a:cs typeface="Arial"/>
              </a:rPr>
              <a:t>Mediadecks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 need to be replaced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Metadata standards – implementation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Searching for footage quickly and easily – need for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	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searchable databases, low res proxies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Dealing with the enormous volumes of data that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	</a:t>
            </a: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expand each year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Integrating topside expedition video and stills as data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Time it takes to read from or write to tapes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Time it takes to make data copies (USB or Network)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Data discovery and data rescue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Expense of video server and archiving equipment                                     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Expense of equipment maintenance plans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chemeClr val="bg1"/>
                </a:solidFill>
                <a:latin typeface="Arial"/>
                <a:cs typeface="Arial"/>
              </a:rPr>
              <a:t>Expense of personnel to manage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314" y="4882801"/>
            <a:ext cx="3223686" cy="1975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314" y="2465036"/>
            <a:ext cx="3223686" cy="2417765"/>
          </a:xfrm>
          <a:prstGeom prst="rect">
            <a:avLst/>
          </a:prstGeom>
        </p:spPr>
      </p:pic>
      <p:pic>
        <p:nvPicPr>
          <p:cNvPr id="8" name="Picture 7" descr="P4-225-028-I.-bella-cu_main_Web-800x6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77" y="82124"/>
            <a:ext cx="3223723" cy="241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71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2759</TotalTime>
  <Words>251</Words>
  <Application>Microsoft Macintosh PowerPoint</Application>
  <PresentationFormat>On-screen Show (4:3)</PresentationFormat>
  <Paragraphs>68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Dwight Coleman</dc:creator>
  <cp:lastModifiedBy>Dwight Coleman</cp:lastModifiedBy>
  <cp:revision>86</cp:revision>
  <dcterms:created xsi:type="dcterms:W3CDTF">2014-11-19T21:59:33Z</dcterms:created>
  <dcterms:modified xsi:type="dcterms:W3CDTF">2016-06-01T05:01:40Z</dcterms:modified>
</cp:coreProperties>
</file>